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DM Sans Italics" panose="020B0604020202020204" charset="0"/>
      <p:regular r:id="rId25"/>
    </p:embeddedFont>
    <p:embeddedFont>
      <p:font typeface="Lovelo" panose="020B0604020202020204" charset="0"/>
      <p:regular r:id="rId26"/>
    </p:embeddedFont>
    <p:embeddedFont>
      <p:font typeface="Now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04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748409">
            <a:off x="-2104756" y="7218658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1" y="0"/>
                </a:lnTo>
                <a:lnTo>
                  <a:pt x="6755091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8194833">
            <a:off x="14461134" y="8043192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6" y="0"/>
                </a:lnTo>
                <a:lnTo>
                  <a:pt x="5020066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256033" y="3460286"/>
            <a:ext cx="5003267" cy="5003267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47342" r="-7369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Freeform 11"/>
          <p:cNvSpPr/>
          <p:nvPr/>
        </p:nvSpPr>
        <p:spPr>
          <a:xfrm>
            <a:off x="847727" y="622001"/>
            <a:ext cx="3412709" cy="2511663"/>
          </a:xfrm>
          <a:custGeom>
            <a:avLst/>
            <a:gdLst/>
            <a:ahLst/>
            <a:cxnLst/>
            <a:rect l="l" t="t" r="r" b="b"/>
            <a:pathLst>
              <a:path w="3412709" h="2511663">
                <a:moveTo>
                  <a:pt x="0" y="0"/>
                </a:moveTo>
                <a:lnTo>
                  <a:pt x="3412709" y="0"/>
                </a:lnTo>
                <a:lnTo>
                  <a:pt x="3412709" y="2511663"/>
                </a:lnTo>
                <a:lnTo>
                  <a:pt x="0" y="2511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272790" y="3722585"/>
            <a:ext cx="9811158" cy="1568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45"/>
              </a:lnSpc>
            </a:pPr>
            <a:r>
              <a:rPr lang="en-US" sz="9230">
                <a:solidFill>
                  <a:srgbClr val="B100E8"/>
                </a:solidFill>
                <a:latin typeface="Now Bold"/>
              </a:rPr>
              <a:t>SMART GLASSES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2790" y="5403588"/>
            <a:ext cx="10553638" cy="10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91"/>
              </a:lnSpc>
            </a:pPr>
            <a:r>
              <a:rPr lang="en-US" sz="5892">
                <a:solidFill>
                  <a:srgbClr val="048AFF"/>
                </a:solidFill>
                <a:latin typeface="Now Bold"/>
              </a:rPr>
              <a:t>FOR FACIAL RECOGNITION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54164" y="6797217"/>
            <a:ext cx="9379672" cy="1981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1"/>
              </a:lnSpc>
            </a:pPr>
            <a:r>
              <a:rPr lang="en-US" sz="2545" dirty="0">
                <a:solidFill>
                  <a:srgbClr val="FFFAEB"/>
                </a:solidFill>
                <a:latin typeface="DM Sans Italics"/>
              </a:rPr>
              <a:t>Project made by:</a:t>
            </a:r>
          </a:p>
          <a:p>
            <a:pPr marL="549646" lvl="1" indent="-274823">
              <a:lnSpc>
                <a:spcPts val="3131"/>
              </a:lnSpc>
              <a:buFont typeface="Arial"/>
              <a:buChar char="•"/>
            </a:pPr>
            <a:r>
              <a:rPr lang="en-US" sz="2545" dirty="0">
                <a:solidFill>
                  <a:srgbClr val="FFFAEB"/>
                </a:solidFill>
                <a:latin typeface="DM Sans Italics"/>
              </a:rPr>
              <a:t>Alessandro Palmieri</a:t>
            </a:r>
          </a:p>
          <a:p>
            <a:pPr marL="549646" lvl="1" indent="-274823">
              <a:lnSpc>
                <a:spcPts val="3131"/>
              </a:lnSpc>
              <a:buFont typeface="Arial"/>
              <a:buChar char="•"/>
            </a:pPr>
            <a:r>
              <a:rPr lang="en-US" sz="2545" dirty="0">
                <a:solidFill>
                  <a:srgbClr val="FFFAEB"/>
                </a:solidFill>
                <a:latin typeface="DM Sans Italics"/>
              </a:rPr>
              <a:t>Alessandro </a:t>
            </a:r>
            <a:r>
              <a:rPr lang="en-US" sz="2545" dirty="0" err="1">
                <a:solidFill>
                  <a:srgbClr val="FFFAEB"/>
                </a:solidFill>
                <a:latin typeface="DM Sans Italics"/>
              </a:rPr>
              <a:t>Setzi</a:t>
            </a:r>
            <a:endParaRPr lang="en-US" sz="2545" dirty="0">
              <a:solidFill>
                <a:srgbClr val="FFFAEB"/>
              </a:solidFill>
              <a:latin typeface="DM Sans Italics"/>
            </a:endParaRPr>
          </a:p>
          <a:p>
            <a:pPr marL="549646" lvl="1" indent="-274823">
              <a:lnSpc>
                <a:spcPts val="3131"/>
              </a:lnSpc>
              <a:buFont typeface="Arial"/>
              <a:buChar char="•"/>
            </a:pPr>
            <a:r>
              <a:rPr lang="en-US" sz="2545" dirty="0">
                <a:solidFill>
                  <a:srgbClr val="FFFAEB"/>
                </a:solidFill>
                <a:latin typeface="DM Sans Italics"/>
              </a:rPr>
              <a:t>Alejandro Garrigós</a:t>
            </a:r>
          </a:p>
          <a:p>
            <a:pPr marL="549646" lvl="1" indent="-274823" algn="l">
              <a:lnSpc>
                <a:spcPts val="3131"/>
              </a:lnSpc>
              <a:buFont typeface="Arial"/>
              <a:buChar char="•"/>
            </a:pPr>
            <a:r>
              <a:rPr lang="en-US" sz="2545" dirty="0">
                <a:solidFill>
                  <a:srgbClr val="FFFAEB"/>
                </a:solidFill>
                <a:latin typeface="DM Sans Italics"/>
              </a:rPr>
              <a:t>Matteo </a:t>
            </a:r>
            <a:r>
              <a:rPr lang="en-US" sz="2545" dirty="0" err="1">
                <a:solidFill>
                  <a:srgbClr val="FFFAEB"/>
                </a:solidFill>
                <a:latin typeface="DM Sans Italics"/>
              </a:rPr>
              <a:t>Ciuffreda</a:t>
            </a:r>
            <a:endParaRPr lang="en-US" sz="2545" dirty="0">
              <a:solidFill>
                <a:srgbClr val="FFFAEB"/>
              </a:solidFill>
              <a:latin typeface="DM Sans Itali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041088" y="0"/>
            <a:ext cx="5651532" cy="10287000"/>
            <a:chOff x="0" y="0"/>
            <a:chExt cx="148846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469" cy="2709333"/>
            </a:xfrm>
            <a:custGeom>
              <a:avLst/>
              <a:gdLst/>
              <a:ahLst/>
              <a:cxnLst/>
              <a:rect l="l" t="t" r="r" b="b"/>
              <a:pathLst>
                <a:path w="1488469" h="2709333">
                  <a:moveTo>
                    <a:pt x="0" y="0"/>
                  </a:moveTo>
                  <a:lnTo>
                    <a:pt x="1488469" y="0"/>
                  </a:lnTo>
                  <a:lnTo>
                    <a:pt x="148846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5115180" y="1153012"/>
            <a:ext cx="8394601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Database preparation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297617" y="3022228"/>
            <a:ext cx="637782" cy="63778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>
              <a:solidFill>
                <a:srgbClr val="04001E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15180" y="3095052"/>
            <a:ext cx="4957637" cy="44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 dirty="0">
                <a:solidFill>
                  <a:srgbClr val="FFFFFF"/>
                </a:solidFill>
                <a:latin typeface="Now Bold"/>
              </a:rPr>
              <a:t>A total of 19 different people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15180" y="8097054"/>
            <a:ext cx="7647958" cy="44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 dirty="0">
                <a:solidFill>
                  <a:srgbClr val="FFFFFF"/>
                </a:solidFill>
                <a:latin typeface="Now Bold"/>
              </a:rPr>
              <a:t>Final database of 950 acquisitions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285488" y="4618634"/>
            <a:ext cx="649911" cy="64991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>
              <a:solidFill>
                <a:srgbClr val="04001E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85488" y="6406230"/>
            <a:ext cx="649911" cy="64991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>
              <a:solidFill>
                <a:srgbClr val="04001E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285488" y="8018166"/>
            <a:ext cx="649911" cy="64991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>
              <a:solidFill>
                <a:srgbClr val="04001E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115180" y="6485118"/>
            <a:ext cx="6623074" cy="44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 dirty="0">
                <a:solidFill>
                  <a:srgbClr val="FFFFFF"/>
                </a:solidFill>
                <a:latin typeface="Now Bold"/>
              </a:rPr>
              <a:t>Each expression was repeated 10 times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15180" y="4698991"/>
            <a:ext cx="6458360" cy="44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 dirty="0">
                <a:solidFill>
                  <a:srgbClr val="FFFFFF"/>
                </a:solidFill>
                <a:latin typeface="Now Bold"/>
              </a:rPr>
              <a:t>Each one made 5 facial expressions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7077725" y="5493904"/>
            <a:ext cx="16212851" cy="16212851"/>
          </a:xfrm>
          <a:custGeom>
            <a:avLst/>
            <a:gdLst/>
            <a:ahLst/>
            <a:cxnLst/>
            <a:rect l="l" t="t" r="r" b="b"/>
            <a:pathLst>
              <a:path w="16212851" h="16212851">
                <a:moveTo>
                  <a:pt x="0" y="0"/>
                </a:moveTo>
                <a:lnTo>
                  <a:pt x="16212850" y="0"/>
                </a:lnTo>
                <a:lnTo>
                  <a:pt x="16212850" y="16212851"/>
                </a:lnTo>
                <a:lnTo>
                  <a:pt x="0" y="16212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Freeform 4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2550580" y="1029285"/>
            <a:ext cx="10263146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Machine learning modeling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6466" y="5057775"/>
            <a:ext cx="5723709" cy="77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1"/>
              </a:lnSpc>
            </a:pPr>
            <a:r>
              <a:rPr lang="en-US" sz="4554" dirty="0">
                <a:solidFill>
                  <a:srgbClr val="B100E8"/>
                </a:solidFill>
                <a:latin typeface="Now Bold"/>
              </a:rPr>
              <a:t>Feature extraction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76199" y="8537408"/>
            <a:ext cx="5723709" cy="77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1"/>
              </a:lnSpc>
            </a:pPr>
            <a:r>
              <a:rPr lang="en-US" sz="4554" dirty="0">
                <a:solidFill>
                  <a:srgbClr val="B100E8"/>
                </a:solidFill>
                <a:latin typeface="Now Bold"/>
              </a:rPr>
              <a:t>Modeling selection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22824" y="2920372"/>
            <a:ext cx="7551265" cy="158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1"/>
              </a:lnSpc>
            </a:pPr>
            <a:r>
              <a:rPr lang="en-US" sz="4554" dirty="0">
                <a:solidFill>
                  <a:srgbClr val="B100E8"/>
                </a:solidFill>
                <a:latin typeface="Now Bold"/>
              </a:rPr>
              <a:t>File generation for each expression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67931" y="5826100"/>
            <a:ext cx="8028444" cy="1981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9646" lvl="1" indent="-274823" algn="just">
              <a:lnSpc>
                <a:spcPts val="3131"/>
              </a:lnSpc>
              <a:buFont typeface="Arial"/>
              <a:buChar char="•"/>
            </a:pPr>
            <a:r>
              <a:rPr lang="en-US" sz="2545" dirty="0">
                <a:solidFill>
                  <a:srgbClr val="FFFFFF"/>
                </a:solidFill>
                <a:latin typeface="DM Sans Italics"/>
              </a:rPr>
              <a:t>Mean</a:t>
            </a:r>
          </a:p>
          <a:p>
            <a:pPr marL="549646" lvl="1" indent="-274823" algn="just">
              <a:lnSpc>
                <a:spcPts val="3131"/>
              </a:lnSpc>
              <a:buFont typeface="Arial"/>
              <a:buChar char="•"/>
            </a:pPr>
            <a:r>
              <a:rPr lang="en-US" sz="2545" dirty="0">
                <a:solidFill>
                  <a:srgbClr val="FFFFFF"/>
                </a:solidFill>
                <a:latin typeface="DM Sans Italics"/>
              </a:rPr>
              <a:t>Variance</a:t>
            </a:r>
          </a:p>
          <a:p>
            <a:pPr marL="549646" lvl="1" indent="-274823" algn="just">
              <a:lnSpc>
                <a:spcPts val="3131"/>
              </a:lnSpc>
              <a:buFont typeface="Arial"/>
              <a:buChar char="•"/>
            </a:pPr>
            <a:r>
              <a:rPr lang="en-US" sz="2545" dirty="0">
                <a:solidFill>
                  <a:srgbClr val="FFFFFF"/>
                </a:solidFill>
                <a:latin typeface="DM Sans Italics"/>
              </a:rPr>
              <a:t>Mode</a:t>
            </a:r>
          </a:p>
          <a:p>
            <a:pPr marL="549646" lvl="1" indent="-274823" algn="just">
              <a:lnSpc>
                <a:spcPts val="3131"/>
              </a:lnSpc>
              <a:buFont typeface="Arial"/>
              <a:buChar char="•"/>
            </a:pPr>
            <a:r>
              <a:rPr lang="en-US" sz="2545" dirty="0">
                <a:solidFill>
                  <a:srgbClr val="FFFFFF"/>
                </a:solidFill>
                <a:latin typeface="DM Sans Italics"/>
              </a:rPr>
              <a:t>Maximum</a:t>
            </a:r>
          </a:p>
          <a:p>
            <a:pPr marL="549646" lvl="1" indent="-274823" algn="just">
              <a:lnSpc>
                <a:spcPts val="3131"/>
              </a:lnSpc>
              <a:buFont typeface="Arial"/>
              <a:buChar char="•"/>
            </a:pPr>
            <a:r>
              <a:rPr lang="en-US" sz="2545" dirty="0">
                <a:solidFill>
                  <a:srgbClr val="FFFFFF"/>
                </a:solidFill>
                <a:latin typeface="DM Sans Italics"/>
              </a:rPr>
              <a:t>Minimum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013043" y="3006098"/>
            <a:ext cx="637782" cy="6377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 w="190500">
              <a:solidFill>
                <a:srgbClr val="048AFF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14466" y="5127891"/>
            <a:ext cx="637782" cy="6377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 w="190500">
              <a:solidFill>
                <a:srgbClr val="048AFF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15889" y="8607524"/>
            <a:ext cx="637782" cy="6377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 w="190500">
              <a:solidFill>
                <a:srgbClr val="048AFF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9397D26-4892-D79B-0FFE-6AF19BF645B6}"/>
              </a:ext>
            </a:extLst>
          </p:cNvPr>
          <p:cNvSpPr txBox="1"/>
          <p:nvPr/>
        </p:nvSpPr>
        <p:spPr>
          <a:xfrm>
            <a:off x="-322288" y="10098586"/>
            <a:ext cx="1350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24A870-FA60-A597-E7DB-CCE7E9B94AAF}"/>
              </a:ext>
            </a:extLst>
          </p:cNvPr>
          <p:cNvSpPr txBox="1"/>
          <p:nvPr/>
        </p:nvSpPr>
        <p:spPr>
          <a:xfrm>
            <a:off x="-322288" y="10098586"/>
            <a:ext cx="1350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test&#10;&#10;Description automatically generated">
            <a:extLst>
              <a:ext uri="{FF2B5EF4-FFF2-40B4-BE49-F238E27FC236}">
                <a16:creationId xmlns:a16="http://schemas.microsoft.com/office/drawing/2014/main" id="{58CCCFB6-A22C-49F2-CE45-DD6C55E3A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8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024428" y="77746"/>
            <a:ext cx="9132057" cy="4841196"/>
          </a:xfrm>
          <a:custGeom>
            <a:avLst/>
            <a:gdLst/>
            <a:ahLst/>
            <a:cxnLst/>
            <a:rect l="l" t="t" r="r" b="b"/>
            <a:pathLst>
              <a:path w="9132057" h="4841196">
                <a:moveTo>
                  <a:pt x="0" y="0"/>
                </a:moveTo>
                <a:lnTo>
                  <a:pt x="9132057" y="0"/>
                </a:lnTo>
                <a:lnTo>
                  <a:pt x="9132057" y="4841196"/>
                </a:lnTo>
                <a:lnTo>
                  <a:pt x="0" y="4841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10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3816" y="77746"/>
            <a:ext cx="8635242" cy="4841196"/>
          </a:xfrm>
          <a:custGeom>
            <a:avLst/>
            <a:gdLst/>
            <a:ahLst/>
            <a:cxnLst/>
            <a:rect l="l" t="t" r="r" b="b"/>
            <a:pathLst>
              <a:path w="8635242" h="4841196">
                <a:moveTo>
                  <a:pt x="0" y="0"/>
                </a:moveTo>
                <a:lnTo>
                  <a:pt x="8635242" y="0"/>
                </a:lnTo>
                <a:lnTo>
                  <a:pt x="8635242" y="4841196"/>
                </a:lnTo>
                <a:lnTo>
                  <a:pt x="0" y="4841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597" b="-6952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3524748" y="4515543"/>
            <a:ext cx="11238503" cy="1255914"/>
            <a:chOff x="0" y="0"/>
            <a:chExt cx="2959935" cy="330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9935" cy="330776"/>
            </a:xfrm>
            <a:custGeom>
              <a:avLst/>
              <a:gdLst/>
              <a:ahLst/>
              <a:cxnLst/>
              <a:rect l="l" t="t" r="r" b="b"/>
              <a:pathLst>
                <a:path w="2959935" h="330776">
                  <a:moveTo>
                    <a:pt x="9644" y="0"/>
                  </a:moveTo>
                  <a:lnTo>
                    <a:pt x="2950291" y="0"/>
                  </a:lnTo>
                  <a:cubicBezTo>
                    <a:pt x="2955617" y="0"/>
                    <a:pt x="2959935" y="4318"/>
                    <a:pt x="2959935" y="9644"/>
                  </a:cubicBezTo>
                  <a:lnTo>
                    <a:pt x="2959935" y="321132"/>
                  </a:lnTo>
                  <a:cubicBezTo>
                    <a:pt x="2959935" y="323689"/>
                    <a:pt x="2958919" y="326142"/>
                    <a:pt x="2957110" y="327951"/>
                  </a:cubicBezTo>
                  <a:cubicBezTo>
                    <a:pt x="2955301" y="329760"/>
                    <a:pt x="2952848" y="330776"/>
                    <a:pt x="2950291" y="330776"/>
                  </a:cubicBezTo>
                  <a:lnTo>
                    <a:pt x="9644" y="330776"/>
                  </a:lnTo>
                  <a:cubicBezTo>
                    <a:pt x="7086" y="330776"/>
                    <a:pt x="4633" y="329760"/>
                    <a:pt x="2825" y="327951"/>
                  </a:cubicBezTo>
                  <a:cubicBezTo>
                    <a:pt x="1016" y="326142"/>
                    <a:pt x="0" y="323689"/>
                    <a:pt x="0" y="321132"/>
                  </a:cubicBezTo>
                  <a:lnTo>
                    <a:pt x="0" y="9644"/>
                  </a:lnTo>
                  <a:cubicBezTo>
                    <a:pt x="0" y="7086"/>
                    <a:pt x="1016" y="4633"/>
                    <a:pt x="2825" y="2825"/>
                  </a:cubicBezTo>
                  <a:cubicBezTo>
                    <a:pt x="4633" y="1016"/>
                    <a:pt x="7086" y="0"/>
                    <a:pt x="96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564373" y="4505301"/>
            <a:ext cx="11226064" cy="119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15"/>
              </a:lnSpc>
              <a:spcBef>
                <a:spcPct val="0"/>
              </a:spcBef>
            </a:pPr>
            <a:r>
              <a:rPr lang="en-US" sz="6917" dirty="0">
                <a:solidFill>
                  <a:srgbClr val="FFFFFF"/>
                </a:solidFill>
                <a:latin typeface="Now Bold"/>
              </a:rPr>
              <a:t>Graphical User 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7650586"/>
            <a:ext cx="4899660" cy="139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</a:pPr>
            <a:r>
              <a:rPr lang="en-US" sz="3042" dirty="0">
                <a:solidFill>
                  <a:srgbClr val="FFFFFF"/>
                </a:solidFill>
                <a:latin typeface="DM Sans Italics"/>
              </a:rPr>
              <a:t>Two different windows:</a:t>
            </a:r>
          </a:p>
          <a:p>
            <a:pPr marL="656944" lvl="1" indent="-328472" algn="ctr">
              <a:lnSpc>
                <a:spcPts val="3742"/>
              </a:lnSpc>
              <a:buFont typeface="Arial"/>
              <a:buChar char="•"/>
            </a:pPr>
            <a:r>
              <a:rPr lang="en-US" sz="3042" dirty="0">
                <a:solidFill>
                  <a:srgbClr val="FFFFFF"/>
                </a:solidFill>
                <a:latin typeface="DM Sans Italics"/>
              </a:rPr>
              <a:t>To calibrate the glasses</a:t>
            </a:r>
          </a:p>
          <a:p>
            <a:pPr marL="656944" lvl="1" indent="-328472" algn="ctr">
              <a:lnSpc>
                <a:spcPts val="3742"/>
              </a:lnSpc>
              <a:buFont typeface="Arial"/>
              <a:buChar char="•"/>
            </a:pPr>
            <a:r>
              <a:rPr lang="en-US" sz="3042" dirty="0">
                <a:solidFill>
                  <a:srgbClr val="FFFFFF"/>
                </a:solidFill>
                <a:latin typeface="DM Sans Italics"/>
              </a:rPr>
              <a:t>To process the request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1675" y="5787033"/>
            <a:ext cx="6604754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 dirty="0">
                <a:solidFill>
                  <a:srgbClr val="FFFFFF"/>
                </a:solidFill>
                <a:latin typeface="DM Sans Italics"/>
              </a:rPr>
              <a:t>Window to directly interact with the subject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60919" y="7650586"/>
            <a:ext cx="6532364" cy="139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</a:pPr>
            <a:r>
              <a:rPr lang="en-US" sz="3042" dirty="0">
                <a:solidFill>
                  <a:srgbClr val="FFFFFF"/>
                </a:solidFill>
                <a:latin typeface="DM Sans Italics"/>
              </a:rPr>
              <a:t>The subject has the legend</a:t>
            </a:r>
          </a:p>
          <a:p>
            <a:pPr algn="ctr">
              <a:lnSpc>
                <a:spcPts val="3742"/>
              </a:lnSpc>
            </a:pPr>
            <a:r>
              <a:rPr lang="en-US" sz="3042" dirty="0">
                <a:solidFill>
                  <a:srgbClr val="FFFFFF"/>
                </a:solidFill>
                <a:latin typeface="DM Sans Italics"/>
              </a:rPr>
              <a:t>to see which expression correspond</a:t>
            </a:r>
          </a:p>
          <a:p>
            <a:pPr algn="ctr">
              <a:lnSpc>
                <a:spcPts val="3742"/>
              </a:lnSpc>
            </a:pPr>
            <a:r>
              <a:rPr lang="en-US" sz="3042" dirty="0">
                <a:solidFill>
                  <a:srgbClr val="FFFFFF"/>
                </a:solidFill>
                <a:latin typeface="DM Sans Italics"/>
              </a:rPr>
              <a:t>to each need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C540E0-AE5F-B05F-F0FB-0A85182E0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7543" y="3086100"/>
            <a:ext cx="2379601" cy="1580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6001244">
            <a:off x="12621354" y="7736020"/>
            <a:ext cx="13549777" cy="12237448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401800" y="-6477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5097158" y="551267"/>
            <a:ext cx="11370537" cy="138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 dirty="0">
                <a:solidFill>
                  <a:srgbClr val="048AFF"/>
                </a:solidFill>
                <a:latin typeface="Now Bold"/>
              </a:rPr>
              <a:t>IMPROVEMENTS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B909AF2C-0CF5-6F46-0E61-8467C9856006}"/>
              </a:ext>
            </a:extLst>
          </p:cNvPr>
          <p:cNvSpPr txBox="1"/>
          <p:nvPr/>
        </p:nvSpPr>
        <p:spPr>
          <a:xfrm>
            <a:off x="1729956" y="2790791"/>
            <a:ext cx="7718844" cy="2873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DM Sans"/>
              </a:rPr>
              <a:t>Facial expressions that get confused</a:t>
            </a:r>
          </a:p>
          <a:p>
            <a:pPr marL="331338" lvl="1">
              <a:lnSpc>
                <a:spcPts val="4481"/>
              </a:lnSpc>
            </a:pPr>
            <a:endParaRPr lang="en-US" sz="3600" b="1" dirty="0">
              <a:solidFill>
                <a:srgbClr val="FFFFFF"/>
              </a:solidFill>
              <a:latin typeface="DM Sans"/>
            </a:endParaRPr>
          </a:p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DM Sans"/>
              </a:rPr>
              <a:t>Great variability between subject’s expression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848AE-BBC9-6CEB-AE86-CFB00020BA61}"/>
              </a:ext>
            </a:extLst>
          </p:cNvPr>
          <p:cNvSpPr txBox="1"/>
          <p:nvPr/>
        </p:nvSpPr>
        <p:spPr>
          <a:xfrm>
            <a:off x="9912175" y="2790791"/>
            <a:ext cx="7430693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endParaRPr lang="en-US" sz="3600" b="1" dirty="0">
              <a:solidFill>
                <a:srgbClr val="FFFFFF"/>
              </a:solidFill>
              <a:latin typeface="DM Sans"/>
            </a:endParaRPr>
          </a:p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DM Sans"/>
              </a:rPr>
              <a:t>Increase the size of the dataset to get better results</a:t>
            </a:r>
          </a:p>
          <a:p>
            <a:endParaRPr lang="en-GB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C8A6AD9-3B27-A837-DE5F-C2204082EA82}"/>
              </a:ext>
            </a:extLst>
          </p:cNvPr>
          <p:cNvSpPr/>
          <p:nvPr/>
        </p:nvSpPr>
        <p:spPr>
          <a:xfrm>
            <a:off x="9255573" y="2448811"/>
            <a:ext cx="457200" cy="3255777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6EA49D0-FF93-32BB-1F81-9E156AD6ECBD}"/>
              </a:ext>
            </a:extLst>
          </p:cNvPr>
          <p:cNvSpPr/>
          <p:nvPr/>
        </p:nvSpPr>
        <p:spPr>
          <a:xfrm>
            <a:off x="9249931" y="6210300"/>
            <a:ext cx="457200" cy="1282322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B628B-4E99-990A-57C2-6EF6332DB5FC}"/>
              </a:ext>
            </a:extLst>
          </p:cNvPr>
          <p:cNvSpPr txBox="1"/>
          <p:nvPr/>
        </p:nvSpPr>
        <p:spPr>
          <a:xfrm>
            <a:off x="9883444" y="5969128"/>
            <a:ext cx="743069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endParaRPr lang="en-US" sz="3600" b="1" dirty="0">
              <a:solidFill>
                <a:srgbClr val="FFFFFF"/>
              </a:solidFill>
              <a:latin typeface="DM Sans"/>
            </a:endParaRPr>
          </a:p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DM Sans"/>
              </a:rPr>
              <a:t>Minimize components size </a:t>
            </a:r>
          </a:p>
          <a:p>
            <a:endParaRPr lang="en-GB" dirty="0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83360360-29E5-716D-B6F5-0BF355F07374}"/>
              </a:ext>
            </a:extLst>
          </p:cNvPr>
          <p:cNvSpPr txBox="1"/>
          <p:nvPr/>
        </p:nvSpPr>
        <p:spPr>
          <a:xfrm>
            <a:off x="1729956" y="6255805"/>
            <a:ext cx="7718844" cy="1141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GB" sz="3600" b="1" dirty="0">
                <a:solidFill>
                  <a:srgbClr val="FFFFFF"/>
                </a:solidFill>
                <a:latin typeface="DM Sans"/>
              </a:rPr>
              <a:t>High component size and poor ergonomics of glasses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D93C65D-9CBE-9E0B-D180-57115357D446}"/>
              </a:ext>
            </a:extLst>
          </p:cNvPr>
          <p:cNvSpPr/>
          <p:nvPr/>
        </p:nvSpPr>
        <p:spPr>
          <a:xfrm>
            <a:off x="9281160" y="7923329"/>
            <a:ext cx="457200" cy="1282322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F946A-0203-1857-7FEC-AEDF01D38116}"/>
              </a:ext>
            </a:extLst>
          </p:cNvPr>
          <p:cNvSpPr txBox="1"/>
          <p:nvPr/>
        </p:nvSpPr>
        <p:spPr>
          <a:xfrm>
            <a:off x="9914673" y="7682157"/>
            <a:ext cx="743069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endParaRPr lang="en-US" sz="3600" b="1" dirty="0">
              <a:solidFill>
                <a:srgbClr val="FFFFFF"/>
              </a:solidFill>
              <a:latin typeface="DM Sans"/>
            </a:endParaRPr>
          </a:p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DM Sans"/>
              </a:rPr>
              <a:t>Multiple glasses sizes</a:t>
            </a:r>
          </a:p>
          <a:p>
            <a:endParaRPr lang="en-GB" dirty="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F82844C-8CDD-C88E-23BF-6D21C9133250}"/>
              </a:ext>
            </a:extLst>
          </p:cNvPr>
          <p:cNvSpPr txBox="1"/>
          <p:nvPr/>
        </p:nvSpPr>
        <p:spPr>
          <a:xfrm>
            <a:off x="1780686" y="8277590"/>
            <a:ext cx="7718844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GB" sz="3600" b="1" dirty="0">
                <a:solidFill>
                  <a:srgbClr val="FFFFFF"/>
                </a:solidFill>
                <a:latin typeface="DM Sans"/>
              </a:rPr>
              <a:t>Different head dimensions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 animBg="1"/>
      <p:bldP spid="12" grpId="0"/>
      <p:bldP spid="13" grpId="0"/>
      <p:bldP spid="14" grpId="0" animBg="1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748409">
            <a:off x="-2104756" y="7218658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1" y="0"/>
                </a:lnTo>
                <a:lnTo>
                  <a:pt x="6755091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3086100" y="6138103"/>
            <a:ext cx="14387321" cy="198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32"/>
              </a:lnSpc>
            </a:pPr>
            <a:r>
              <a:rPr lang="en-US" sz="11629">
                <a:solidFill>
                  <a:srgbClr val="B100E8"/>
                </a:solidFill>
                <a:latin typeface="Now Bold"/>
              </a:rPr>
              <a:t> YOUR ATTENTION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8194833">
            <a:off x="14461134" y="8043192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6" y="0"/>
                </a:lnTo>
                <a:lnTo>
                  <a:pt x="5020066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11830" y="4225509"/>
            <a:ext cx="13344136" cy="199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24"/>
              </a:lnSpc>
            </a:pPr>
            <a:r>
              <a:rPr lang="en-US" sz="11600">
                <a:solidFill>
                  <a:srgbClr val="048AFF"/>
                </a:solidFill>
                <a:latin typeface="Now Bold"/>
              </a:rPr>
              <a:t>THANK YOU FOR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755367" y="3203208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5631218" y="4141133"/>
            <a:ext cx="7025563" cy="0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6722347" y="3203208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89564" y="3203208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039888" y="-5722705"/>
            <a:ext cx="11445409" cy="11445409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4" name="Group 14"/>
          <p:cNvGrpSpPr/>
          <p:nvPr/>
        </p:nvGrpSpPr>
        <p:grpSpPr>
          <a:xfrm>
            <a:off x="12656782" y="3203208"/>
            <a:ext cx="1875852" cy="18758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086689" y="3615372"/>
            <a:ext cx="1147405" cy="1118198"/>
          </a:xfrm>
          <a:custGeom>
            <a:avLst/>
            <a:gdLst/>
            <a:ahLst/>
            <a:cxnLst/>
            <a:rect l="l" t="t" r="r" b="b"/>
            <a:pathLst>
              <a:path w="1147405" h="1118198">
                <a:moveTo>
                  <a:pt x="0" y="0"/>
                </a:moveTo>
                <a:lnTo>
                  <a:pt x="1147405" y="0"/>
                </a:lnTo>
                <a:lnTo>
                  <a:pt x="1147405" y="1118198"/>
                </a:lnTo>
                <a:lnTo>
                  <a:pt x="0" y="1118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4134778" y="3531236"/>
            <a:ext cx="1062966" cy="1153119"/>
          </a:xfrm>
          <a:custGeom>
            <a:avLst/>
            <a:gdLst/>
            <a:ahLst/>
            <a:cxnLst/>
            <a:rect l="l" t="t" r="r" b="b"/>
            <a:pathLst>
              <a:path w="1062966" h="1153119">
                <a:moveTo>
                  <a:pt x="0" y="0"/>
                </a:moveTo>
                <a:lnTo>
                  <a:pt x="1062967" y="0"/>
                </a:lnTo>
                <a:lnTo>
                  <a:pt x="1062967" y="1153120"/>
                </a:lnTo>
                <a:lnTo>
                  <a:pt x="0" y="11531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TextBox 19"/>
          <p:cNvSpPr txBox="1"/>
          <p:nvPr/>
        </p:nvSpPr>
        <p:spPr>
          <a:xfrm>
            <a:off x="3147990" y="6264664"/>
            <a:ext cx="2851398" cy="221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2445" dirty="0">
                <a:solidFill>
                  <a:srgbClr val="FFFFFF"/>
                </a:solidFill>
                <a:latin typeface="DM Sans"/>
              </a:rPr>
              <a:t>Know the needs of the subject in real time, without the need of a nurse to intervene.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3829643" y="6244472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9987747" y="3411010"/>
            <a:ext cx="1289332" cy="1393572"/>
          </a:xfrm>
          <a:custGeom>
            <a:avLst/>
            <a:gdLst/>
            <a:ahLst/>
            <a:cxnLst/>
            <a:rect l="l" t="t" r="r" b="b"/>
            <a:pathLst>
              <a:path w="1289332" h="1393572">
                <a:moveTo>
                  <a:pt x="0" y="0"/>
                </a:moveTo>
                <a:lnTo>
                  <a:pt x="1289332" y="0"/>
                </a:lnTo>
                <a:lnTo>
                  <a:pt x="1289332" y="1393572"/>
                </a:lnTo>
                <a:lnTo>
                  <a:pt x="0" y="13935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TextBox 23"/>
          <p:cNvSpPr txBox="1"/>
          <p:nvPr/>
        </p:nvSpPr>
        <p:spPr>
          <a:xfrm>
            <a:off x="4835354" y="1435024"/>
            <a:ext cx="8617293" cy="82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Possible applications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81859" y="5478985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26519" y="5478985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dirty="0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20648" y="5478985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55146" y="6411160"/>
            <a:ext cx="2754534" cy="17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2445" dirty="0">
                <a:solidFill>
                  <a:srgbClr val="FFFFFF"/>
                </a:solidFill>
                <a:latin typeface="DM Sans"/>
              </a:rPr>
              <a:t> Control the status of subjects in neurological surgeries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87747" y="5478985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86496" y="6473072"/>
            <a:ext cx="2270212" cy="131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2445" dirty="0">
                <a:solidFill>
                  <a:srgbClr val="FFFFFF"/>
                </a:solidFill>
                <a:latin typeface="DM Sans"/>
              </a:rPr>
              <a:t>Help in the detection of a sleepy driver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B3F83D-BA28-0884-DE8A-C6FD0C87DFB9}"/>
              </a:ext>
            </a:extLst>
          </p:cNvPr>
          <p:cNvGrpSpPr/>
          <p:nvPr/>
        </p:nvGrpSpPr>
        <p:grpSpPr>
          <a:xfrm>
            <a:off x="12734310" y="3320166"/>
            <a:ext cx="1753893" cy="1188663"/>
            <a:chOff x="12734310" y="3320166"/>
            <a:chExt cx="1753893" cy="1188663"/>
          </a:xfrm>
        </p:grpSpPr>
        <p:sp>
          <p:nvSpPr>
            <p:cNvPr id="22" name="Freeform 22"/>
            <p:cNvSpPr/>
            <p:nvPr/>
          </p:nvSpPr>
          <p:spPr>
            <a:xfrm>
              <a:off x="12734310" y="3844542"/>
              <a:ext cx="1753893" cy="664287"/>
            </a:xfrm>
            <a:custGeom>
              <a:avLst/>
              <a:gdLst/>
              <a:ahLst/>
              <a:cxnLst/>
              <a:rect l="l" t="t" r="r" b="b"/>
              <a:pathLst>
                <a:path w="1753893" h="664287">
                  <a:moveTo>
                    <a:pt x="0" y="0"/>
                  </a:moveTo>
                  <a:lnTo>
                    <a:pt x="1753892" y="0"/>
                  </a:lnTo>
                  <a:lnTo>
                    <a:pt x="1753892" y="664287"/>
                  </a:lnTo>
                  <a:lnTo>
                    <a:pt x="0" y="664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331989" y="3320166"/>
              <a:ext cx="220623" cy="501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2"/>
                </a:lnSpc>
                <a:spcBef>
                  <a:spcPct val="0"/>
                </a:spcBef>
              </a:pPr>
              <a:r>
                <a:rPr lang="en-US" sz="3245">
                  <a:solidFill>
                    <a:srgbClr val="000000"/>
                  </a:solidFill>
                  <a:latin typeface="Lovelo"/>
                </a:rPr>
                <a:t>Z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3139854" y="3528867"/>
              <a:ext cx="186571" cy="437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7"/>
                </a:lnSpc>
                <a:spcBef>
                  <a:spcPct val="0"/>
                </a:spcBef>
              </a:pPr>
              <a:r>
                <a:rPr lang="en-US" sz="2745">
                  <a:solidFill>
                    <a:srgbClr val="000000"/>
                  </a:solidFill>
                  <a:latin typeface="Lovelo"/>
                </a:rPr>
                <a:t>Z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3029542" y="3737949"/>
              <a:ext cx="132278" cy="306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  <a:spcBef>
                  <a:spcPct val="0"/>
                </a:spcBef>
              </a:pPr>
              <a:r>
                <a:rPr lang="en-US" sz="1945" dirty="0">
                  <a:solidFill>
                    <a:srgbClr val="000000"/>
                  </a:solidFill>
                  <a:latin typeface="Lovelo"/>
                </a:rPr>
                <a:t>Z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6428421" y="6225993"/>
            <a:ext cx="2463940" cy="221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2445" dirty="0">
                <a:solidFill>
                  <a:srgbClr val="FFFFFF"/>
                </a:solidFill>
                <a:latin typeface="DM Sans"/>
              </a:rPr>
              <a:t> Communicate with the subject even if they aren't able to speak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1" grpId="0" animBg="1"/>
      <p:bldP spid="24" grpId="0"/>
      <p:bldP spid="25" grpId="0"/>
      <p:bldP spid="26" grpId="0"/>
      <p:bldP spid="27" grpId="0"/>
      <p:bldP spid="28" grpId="0"/>
      <p:bldP spid="29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725400" y="-6532659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AutoShape 4"/>
          <p:cNvSpPr/>
          <p:nvPr/>
        </p:nvSpPr>
        <p:spPr>
          <a:xfrm>
            <a:off x="9211339" y="2867678"/>
            <a:ext cx="0" cy="55381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4814117" y="6064385"/>
            <a:ext cx="4078723" cy="2086789"/>
          </a:xfrm>
          <a:custGeom>
            <a:avLst/>
            <a:gdLst/>
            <a:ahLst/>
            <a:cxnLst/>
            <a:rect l="l" t="t" r="r" b="b"/>
            <a:pathLst>
              <a:path w="4078723" h="2086789">
                <a:moveTo>
                  <a:pt x="0" y="0"/>
                </a:moveTo>
                <a:lnTo>
                  <a:pt x="4078723" y="0"/>
                </a:lnTo>
                <a:lnTo>
                  <a:pt x="4078723" y="2086789"/>
                </a:lnTo>
                <a:lnTo>
                  <a:pt x="0" y="208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421721" y="3594383"/>
            <a:ext cx="2559047" cy="1917915"/>
          </a:xfrm>
          <a:custGeom>
            <a:avLst/>
            <a:gdLst/>
            <a:ahLst/>
            <a:cxnLst/>
            <a:rect l="l" t="t" r="r" b="b"/>
            <a:pathLst>
              <a:path w="2559047" h="1917915">
                <a:moveTo>
                  <a:pt x="0" y="0"/>
                </a:moveTo>
                <a:lnTo>
                  <a:pt x="2559047" y="0"/>
                </a:lnTo>
                <a:lnTo>
                  <a:pt x="2559047" y="1917915"/>
                </a:lnTo>
                <a:lnTo>
                  <a:pt x="0" y="191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121" r="-839" b="-3037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5400000">
            <a:off x="12711070" y="4416120"/>
            <a:ext cx="6130533" cy="4065511"/>
          </a:xfrm>
          <a:custGeom>
            <a:avLst/>
            <a:gdLst/>
            <a:ahLst/>
            <a:cxnLst/>
            <a:rect l="l" t="t" r="r" b="b"/>
            <a:pathLst>
              <a:path w="6130533" h="4065511">
                <a:moveTo>
                  <a:pt x="0" y="0"/>
                </a:moveTo>
                <a:lnTo>
                  <a:pt x="6130533" y="0"/>
                </a:lnTo>
                <a:lnTo>
                  <a:pt x="6130533" y="4065511"/>
                </a:lnTo>
                <a:lnTo>
                  <a:pt x="0" y="4065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28700" y="1179246"/>
            <a:ext cx="10067115" cy="9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Basic electrical 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7594" y="2810528"/>
            <a:ext cx="4013891" cy="57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 dirty="0">
                <a:solidFill>
                  <a:srgbClr val="B100E8"/>
                </a:solidFill>
                <a:latin typeface="Now Bold"/>
              </a:rPr>
              <a:t>FDC1004Q Sensor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54239" y="3472305"/>
            <a:ext cx="3894068" cy="2592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Psoc 5LP microcontroller used to read the output of the sensor and send it to the computer.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30464" y="2810528"/>
            <a:ext cx="3742671" cy="57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Microcontroller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42167" y="3761016"/>
            <a:ext cx="4250673" cy="175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845">
                <a:solidFill>
                  <a:srgbClr val="FFFFFF"/>
                </a:solidFill>
                <a:latin typeface="DM Sans Italics"/>
              </a:rPr>
              <a:t>Capacitive sensor used to measure the capacity of the electrodes placed at the glasses.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865860" y="9258300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5"/>
                </a:lnTo>
                <a:lnTo>
                  <a:pt x="0" y="2553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7252222" y="2212262"/>
            <a:ext cx="10422179" cy="5862475"/>
          </a:xfrm>
          <a:custGeom>
            <a:avLst/>
            <a:gdLst/>
            <a:ahLst/>
            <a:cxnLst/>
            <a:rect l="l" t="t" r="r" b="b"/>
            <a:pathLst>
              <a:path w="10422179" h="5862475">
                <a:moveTo>
                  <a:pt x="0" y="0"/>
                </a:moveTo>
                <a:lnTo>
                  <a:pt x="10422179" y="0"/>
                </a:lnTo>
                <a:lnTo>
                  <a:pt x="10422179" y="5862476"/>
                </a:lnTo>
                <a:lnTo>
                  <a:pt x="0" y="58624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2021105" y="495607"/>
            <a:ext cx="5612280" cy="96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58"/>
              </a:lnSpc>
            </a:pPr>
            <a:r>
              <a:rPr lang="en-US" sz="5581">
                <a:solidFill>
                  <a:srgbClr val="048AFF"/>
                </a:solidFill>
                <a:latin typeface="Now Bold"/>
              </a:rPr>
              <a:t>First prototype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8421" y="3967250"/>
            <a:ext cx="6180294" cy="23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9646" lvl="1" indent="-274823" algn="just">
              <a:lnSpc>
                <a:spcPts val="3131"/>
              </a:lnSpc>
              <a:buFont typeface="Arial"/>
              <a:buChar char="•"/>
            </a:pPr>
            <a:r>
              <a:rPr lang="en-US" sz="2545" dirty="0">
                <a:solidFill>
                  <a:srgbClr val="FFFFFF"/>
                </a:solidFill>
                <a:latin typeface="DM Sans Italics"/>
              </a:rPr>
              <a:t>Prototype of the glasses testing the position of the electrodes.</a:t>
            </a:r>
          </a:p>
          <a:p>
            <a:pPr algn="just">
              <a:lnSpc>
                <a:spcPts val="3131"/>
              </a:lnSpc>
            </a:pPr>
            <a:endParaRPr lang="en-US" sz="2545" dirty="0">
              <a:solidFill>
                <a:srgbClr val="FFFFFF"/>
              </a:solidFill>
              <a:latin typeface="DM Sans Italics"/>
            </a:endParaRPr>
          </a:p>
          <a:p>
            <a:pPr marL="549646" lvl="1" indent="-274823" algn="just">
              <a:lnSpc>
                <a:spcPts val="3131"/>
              </a:lnSpc>
              <a:buFont typeface="Arial"/>
              <a:buChar char="•"/>
            </a:pPr>
            <a:r>
              <a:rPr lang="en-US" sz="2545" dirty="0">
                <a:solidFill>
                  <a:srgbClr val="FFFFFF"/>
                </a:solidFill>
                <a:latin typeface="DM Sans Italics"/>
              </a:rPr>
              <a:t>Initial breadboard used to test the sensor using the level converter</a:t>
            </a:r>
          </a:p>
          <a:p>
            <a:pPr algn="just">
              <a:lnSpc>
                <a:spcPts val="3131"/>
              </a:lnSpc>
            </a:pPr>
            <a:endParaRPr lang="en-US" sz="2545" dirty="0">
              <a:solidFill>
                <a:srgbClr val="FFFFFF"/>
              </a:solidFill>
              <a:latin typeface="DM Sans Itali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4762500"/>
            <a:ext cx="18288000" cy="6124395"/>
            <a:chOff x="0" y="0"/>
            <a:chExt cx="4816593" cy="1613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613009"/>
            </a:xfrm>
            <a:custGeom>
              <a:avLst/>
              <a:gdLst/>
              <a:ahLst/>
              <a:cxnLst/>
              <a:rect l="l" t="t" r="r" b="b"/>
              <a:pathLst>
                <a:path w="4816592" h="1613009">
                  <a:moveTo>
                    <a:pt x="0" y="0"/>
                  </a:moveTo>
                  <a:lnTo>
                    <a:pt x="4816592" y="0"/>
                  </a:lnTo>
                  <a:lnTo>
                    <a:pt x="4816592" y="1613009"/>
                  </a:lnTo>
                  <a:lnTo>
                    <a:pt x="0" y="1613009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144000" y="5390656"/>
            <a:ext cx="0" cy="3893203"/>
          </a:xfrm>
          <a:prstGeom prst="line">
            <a:avLst/>
          </a:prstGeom>
          <a:ln w="76200" cap="rnd">
            <a:solidFill>
              <a:srgbClr val="04001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3664121" y="484566"/>
            <a:ext cx="10883558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PCBs board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58675" y="6415455"/>
            <a:ext cx="3924585" cy="285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069" b="1" dirty="0" err="1">
                <a:solidFill>
                  <a:srgbClr val="FFFFFF"/>
                </a:solidFill>
                <a:latin typeface="DM Sans"/>
              </a:rPr>
              <a:t>Psoc</a:t>
            </a:r>
            <a:endParaRPr lang="en-US" sz="3069" b="1" dirty="0">
              <a:solidFill>
                <a:srgbClr val="FFFFFF"/>
              </a:solidFill>
              <a:latin typeface="DM Sans"/>
            </a:endParaRPr>
          </a:p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069" b="1" dirty="0">
                <a:solidFill>
                  <a:srgbClr val="FFFFFF"/>
                </a:solidFill>
                <a:latin typeface="DM Sans"/>
              </a:rPr>
              <a:t>Sensor</a:t>
            </a:r>
          </a:p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069" b="1" dirty="0">
                <a:solidFill>
                  <a:srgbClr val="FFFFFF"/>
                </a:solidFill>
                <a:latin typeface="DM Sans"/>
              </a:rPr>
              <a:t>Electrodes connections</a:t>
            </a:r>
          </a:p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069" b="1" dirty="0">
                <a:solidFill>
                  <a:srgbClr val="FFFFFF"/>
                </a:solidFill>
                <a:latin typeface="DM Sans"/>
              </a:rPr>
              <a:t>Stabilizer (3.3V)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72023" y="6415455"/>
            <a:ext cx="3657302" cy="227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069" b="1" dirty="0">
                <a:solidFill>
                  <a:srgbClr val="FFFFFF"/>
                </a:solidFill>
                <a:latin typeface="DM Sans"/>
              </a:rPr>
              <a:t>Bluetooth</a:t>
            </a:r>
          </a:p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069" b="1" dirty="0">
                <a:solidFill>
                  <a:srgbClr val="FFFFFF"/>
                </a:solidFill>
                <a:latin typeface="DM Sans"/>
              </a:rPr>
              <a:t>Switch</a:t>
            </a:r>
          </a:p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069" b="1" dirty="0">
                <a:solidFill>
                  <a:srgbClr val="FFFFFF"/>
                </a:solidFill>
                <a:latin typeface="DM Sans"/>
              </a:rPr>
              <a:t>Battery</a:t>
            </a:r>
          </a:p>
          <a:p>
            <a:pPr marL="662676" lvl="1" indent="-331338">
              <a:lnSpc>
                <a:spcPts val="4481"/>
              </a:lnSpc>
              <a:buFont typeface="Arial"/>
              <a:buChar char="•"/>
            </a:pPr>
            <a:r>
              <a:rPr lang="en-US" sz="3069" b="1" dirty="0">
                <a:solidFill>
                  <a:srgbClr val="FFFFFF"/>
                </a:solidFill>
                <a:latin typeface="DM Sans"/>
              </a:rPr>
              <a:t>Recharger</a:t>
            </a:r>
          </a:p>
        </p:txBody>
      </p:sp>
      <p:pic>
        <p:nvPicPr>
          <p:cNvPr id="17" name="Picture 16" descr="A red and black rectangular with numbers and symbols&#10;&#10;Description automatically generated">
            <a:extLst>
              <a:ext uri="{FF2B5EF4-FFF2-40B4-BE49-F238E27FC236}">
                <a16:creationId xmlns:a16="http://schemas.microsoft.com/office/drawing/2014/main" id="{B8DD0FDF-616A-442C-F348-DEB7B4F61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256" y="3423000"/>
            <a:ext cx="2562353" cy="2690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red rectangular object with green and black lines&#10;&#10;Description automatically generated">
            <a:extLst>
              <a:ext uri="{FF2B5EF4-FFF2-40B4-BE49-F238E27FC236}">
                <a16:creationId xmlns:a16="http://schemas.microsoft.com/office/drawing/2014/main" id="{A3002C70-1D93-AA34-9972-E72CF9F7B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34" y="3445158"/>
            <a:ext cx="8397278" cy="2562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9365" b="4384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567097">
            <a:off x="14743538" y="-2668996"/>
            <a:ext cx="5090830" cy="4976287"/>
          </a:xfrm>
          <a:custGeom>
            <a:avLst/>
            <a:gdLst/>
            <a:ahLst/>
            <a:cxnLst/>
            <a:rect l="l" t="t" r="r" b="b"/>
            <a:pathLst>
              <a:path w="5090830" h="4976287">
                <a:moveTo>
                  <a:pt x="0" y="0"/>
                </a:moveTo>
                <a:lnTo>
                  <a:pt x="5090831" y="0"/>
                </a:lnTo>
                <a:lnTo>
                  <a:pt x="5090831" y="4976287"/>
                </a:lnTo>
                <a:lnTo>
                  <a:pt x="0" y="4976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799998" y="2548086"/>
            <a:ext cx="3214135" cy="5210233"/>
            <a:chOff x="0" y="0"/>
            <a:chExt cx="846521" cy="13722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6521" cy="1372242"/>
            </a:xfrm>
            <a:custGeom>
              <a:avLst/>
              <a:gdLst/>
              <a:ahLst/>
              <a:cxnLst/>
              <a:rect l="l" t="t" r="r" b="b"/>
              <a:pathLst>
                <a:path w="846521" h="1372242">
                  <a:moveTo>
                    <a:pt x="38539" y="0"/>
                  </a:moveTo>
                  <a:lnTo>
                    <a:pt x="807982" y="0"/>
                  </a:lnTo>
                  <a:cubicBezTo>
                    <a:pt x="829266" y="0"/>
                    <a:pt x="846521" y="17255"/>
                    <a:pt x="846521" y="38539"/>
                  </a:cubicBezTo>
                  <a:lnTo>
                    <a:pt x="846521" y="1333703"/>
                  </a:lnTo>
                  <a:cubicBezTo>
                    <a:pt x="846521" y="1343924"/>
                    <a:pt x="842461" y="1353727"/>
                    <a:pt x="835233" y="1360955"/>
                  </a:cubicBezTo>
                  <a:cubicBezTo>
                    <a:pt x="828006" y="1368182"/>
                    <a:pt x="818203" y="1372242"/>
                    <a:pt x="807982" y="1372242"/>
                  </a:cubicBezTo>
                  <a:lnTo>
                    <a:pt x="38539" y="1372242"/>
                  </a:lnTo>
                  <a:cubicBezTo>
                    <a:pt x="28318" y="1372242"/>
                    <a:pt x="18515" y="1368182"/>
                    <a:pt x="11288" y="1360955"/>
                  </a:cubicBezTo>
                  <a:cubicBezTo>
                    <a:pt x="4060" y="1353727"/>
                    <a:pt x="0" y="1343924"/>
                    <a:pt x="0" y="1333703"/>
                  </a:cubicBezTo>
                  <a:lnTo>
                    <a:pt x="0" y="38539"/>
                  </a:lnTo>
                  <a:cubicBezTo>
                    <a:pt x="0" y="28318"/>
                    <a:pt x="4060" y="18515"/>
                    <a:pt x="11288" y="11288"/>
                  </a:cubicBezTo>
                  <a:cubicBezTo>
                    <a:pt x="18515" y="4060"/>
                    <a:pt x="28318" y="0"/>
                    <a:pt x="385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4253892" y="4780856"/>
            <a:ext cx="709947" cy="686712"/>
          </a:xfrm>
          <a:custGeom>
            <a:avLst/>
            <a:gdLst/>
            <a:ahLst/>
            <a:cxnLst/>
            <a:rect l="l" t="t" r="r" b="b"/>
            <a:pathLst>
              <a:path w="709947" h="686712">
                <a:moveTo>
                  <a:pt x="0" y="0"/>
                </a:moveTo>
                <a:lnTo>
                  <a:pt x="709947" y="0"/>
                </a:lnTo>
                <a:lnTo>
                  <a:pt x="709947" y="686712"/>
                </a:lnTo>
                <a:lnTo>
                  <a:pt x="0" y="686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8716801" y="4784271"/>
            <a:ext cx="709947" cy="686712"/>
          </a:xfrm>
          <a:custGeom>
            <a:avLst/>
            <a:gdLst/>
            <a:ahLst/>
            <a:cxnLst/>
            <a:rect l="l" t="t" r="r" b="b"/>
            <a:pathLst>
              <a:path w="709947" h="686712">
                <a:moveTo>
                  <a:pt x="0" y="0"/>
                </a:moveTo>
                <a:lnTo>
                  <a:pt x="709947" y="0"/>
                </a:lnTo>
                <a:lnTo>
                  <a:pt x="709947" y="686712"/>
                </a:lnTo>
                <a:lnTo>
                  <a:pt x="0" y="686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>
            <a:off x="13254108" y="4800144"/>
            <a:ext cx="709947" cy="686712"/>
          </a:xfrm>
          <a:custGeom>
            <a:avLst/>
            <a:gdLst/>
            <a:ahLst/>
            <a:cxnLst/>
            <a:rect l="l" t="t" r="r" b="b"/>
            <a:pathLst>
              <a:path w="709947" h="686712">
                <a:moveTo>
                  <a:pt x="0" y="0"/>
                </a:moveTo>
                <a:lnTo>
                  <a:pt x="709946" y="0"/>
                </a:lnTo>
                <a:lnTo>
                  <a:pt x="709946" y="686712"/>
                </a:lnTo>
                <a:lnTo>
                  <a:pt x="0" y="686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 rot="-5400000">
            <a:off x="-134096" y="4843543"/>
            <a:ext cx="3602559" cy="1286628"/>
          </a:xfrm>
          <a:custGeom>
            <a:avLst/>
            <a:gdLst/>
            <a:ahLst/>
            <a:cxnLst/>
            <a:rect l="l" t="t" r="r" b="b"/>
            <a:pathLst>
              <a:path w="3602559" h="1286628">
                <a:moveTo>
                  <a:pt x="0" y="0"/>
                </a:moveTo>
                <a:lnTo>
                  <a:pt x="3602559" y="0"/>
                </a:lnTo>
                <a:lnTo>
                  <a:pt x="3602559" y="1286628"/>
                </a:lnTo>
                <a:lnTo>
                  <a:pt x="0" y="1286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reeform 25"/>
          <p:cNvSpPr/>
          <p:nvPr/>
        </p:nvSpPr>
        <p:spPr>
          <a:xfrm>
            <a:off x="2488909" y="4620399"/>
            <a:ext cx="1355924" cy="1412421"/>
          </a:xfrm>
          <a:custGeom>
            <a:avLst/>
            <a:gdLst/>
            <a:ahLst/>
            <a:cxnLst/>
            <a:rect l="l" t="t" r="r" b="b"/>
            <a:pathLst>
              <a:path w="1355924" h="1412421">
                <a:moveTo>
                  <a:pt x="0" y="0"/>
                </a:moveTo>
                <a:lnTo>
                  <a:pt x="1355924" y="0"/>
                </a:lnTo>
                <a:lnTo>
                  <a:pt x="1355924" y="1412421"/>
                </a:lnTo>
                <a:lnTo>
                  <a:pt x="0" y="1412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1" name="TextBox 31"/>
          <p:cNvSpPr txBox="1"/>
          <p:nvPr/>
        </p:nvSpPr>
        <p:spPr>
          <a:xfrm>
            <a:off x="5563917" y="768405"/>
            <a:ext cx="7160167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PCBs preparation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1537" y="2692974"/>
            <a:ext cx="2585357" cy="83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1"/>
              </a:lnSpc>
            </a:pPr>
            <a:r>
              <a:rPr lang="en-US" sz="2411">
                <a:solidFill>
                  <a:srgbClr val="FFFFFF"/>
                </a:solidFill>
                <a:latin typeface="Now Bold"/>
              </a:rPr>
              <a:t>Print schematics on paper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FBD5E21-CA8F-4D35-1C7C-BA476CC20F9A}"/>
              </a:ext>
            </a:extLst>
          </p:cNvPr>
          <p:cNvGrpSpPr/>
          <p:nvPr/>
        </p:nvGrpSpPr>
        <p:grpSpPr>
          <a:xfrm>
            <a:off x="5185399" y="2548085"/>
            <a:ext cx="3176035" cy="5210233"/>
            <a:chOff x="5050080" y="2548085"/>
            <a:chExt cx="3176035" cy="5210233"/>
          </a:xfrm>
        </p:grpSpPr>
        <p:grpSp>
          <p:nvGrpSpPr>
            <p:cNvPr id="12" name="Group 12"/>
            <p:cNvGrpSpPr/>
            <p:nvPr/>
          </p:nvGrpSpPr>
          <p:grpSpPr>
            <a:xfrm>
              <a:off x="5050080" y="2548085"/>
              <a:ext cx="3176035" cy="5210233"/>
              <a:chOff x="0" y="0"/>
              <a:chExt cx="836487" cy="137224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36487" cy="1372242"/>
              </a:xfrm>
              <a:custGeom>
                <a:avLst/>
                <a:gdLst/>
                <a:ahLst/>
                <a:cxnLst/>
                <a:rect l="l" t="t" r="r" b="b"/>
                <a:pathLst>
                  <a:path w="836487" h="1372242">
                    <a:moveTo>
                      <a:pt x="39002" y="0"/>
                    </a:moveTo>
                    <a:lnTo>
                      <a:pt x="797485" y="0"/>
                    </a:lnTo>
                    <a:cubicBezTo>
                      <a:pt x="819025" y="0"/>
                      <a:pt x="836487" y="17462"/>
                      <a:pt x="836487" y="39002"/>
                    </a:cubicBezTo>
                    <a:lnTo>
                      <a:pt x="836487" y="1333241"/>
                    </a:lnTo>
                    <a:cubicBezTo>
                      <a:pt x="836487" y="1354781"/>
                      <a:pt x="819025" y="1372242"/>
                      <a:pt x="797485" y="1372242"/>
                    </a:cubicBezTo>
                    <a:lnTo>
                      <a:pt x="39002" y="1372242"/>
                    </a:lnTo>
                    <a:cubicBezTo>
                      <a:pt x="17462" y="1372242"/>
                      <a:pt x="0" y="1354781"/>
                      <a:pt x="0" y="1333241"/>
                    </a:cubicBezTo>
                    <a:lnTo>
                      <a:pt x="0" y="39002"/>
                    </a:lnTo>
                    <a:cubicBezTo>
                      <a:pt x="0" y="17462"/>
                      <a:pt x="17462" y="0"/>
                      <a:pt x="3900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48AFF">
                      <a:alpha val="100000"/>
                    </a:srgbClr>
                  </a:gs>
                  <a:gs pos="100000">
                    <a:srgbClr val="B100E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31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 rot="5400000">
              <a:off x="4083443" y="4890401"/>
              <a:ext cx="3697567" cy="1287917"/>
            </a:xfrm>
            <a:custGeom>
              <a:avLst/>
              <a:gdLst/>
              <a:ahLst/>
              <a:cxnLst/>
              <a:rect l="l" t="t" r="r" b="b"/>
              <a:pathLst>
                <a:path w="3697567" h="1287917">
                  <a:moveTo>
                    <a:pt x="0" y="0"/>
                  </a:moveTo>
                  <a:lnTo>
                    <a:pt x="3697567" y="0"/>
                  </a:lnTo>
                  <a:lnTo>
                    <a:pt x="3697567" y="1287917"/>
                  </a:lnTo>
                  <a:lnTo>
                    <a:pt x="0" y="1287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6663017" y="4588830"/>
              <a:ext cx="1411711" cy="1475557"/>
            </a:xfrm>
            <a:custGeom>
              <a:avLst/>
              <a:gdLst/>
              <a:ahLst/>
              <a:cxnLst/>
              <a:rect l="l" t="t" r="r" b="b"/>
              <a:pathLst>
                <a:path w="1411711" h="1475557">
                  <a:moveTo>
                    <a:pt x="0" y="0"/>
                  </a:moveTo>
                  <a:lnTo>
                    <a:pt x="1411711" y="0"/>
                  </a:lnTo>
                  <a:lnTo>
                    <a:pt x="1411711" y="1475557"/>
                  </a:lnTo>
                  <a:lnTo>
                    <a:pt x="0" y="1475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5383583" y="2692974"/>
              <a:ext cx="2594882" cy="833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1"/>
                </a:lnSpc>
              </a:pPr>
              <a:r>
                <a:rPr lang="en-US" sz="2411" dirty="0">
                  <a:solidFill>
                    <a:srgbClr val="FFFFFF"/>
                  </a:solidFill>
                  <a:latin typeface="Now Bold"/>
                </a:rPr>
                <a:t>Print schematics on PCB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BAC879-7C83-BF3F-9A83-C2A6C29ED023}"/>
              </a:ext>
            </a:extLst>
          </p:cNvPr>
          <p:cNvGrpSpPr/>
          <p:nvPr/>
        </p:nvGrpSpPr>
        <p:grpSpPr>
          <a:xfrm>
            <a:off x="9723992" y="2538383"/>
            <a:ext cx="3159199" cy="5210233"/>
            <a:chOff x="9326587" y="2548085"/>
            <a:chExt cx="3159199" cy="5210233"/>
          </a:xfrm>
        </p:grpSpPr>
        <p:grpSp>
          <p:nvGrpSpPr>
            <p:cNvPr id="15" name="Group 15"/>
            <p:cNvGrpSpPr/>
            <p:nvPr/>
          </p:nvGrpSpPr>
          <p:grpSpPr>
            <a:xfrm>
              <a:off x="9326587" y="2548085"/>
              <a:ext cx="3159199" cy="5210233"/>
              <a:chOff x="0" y="0"/>
              <a:chExt cx="832052" cy="137224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32052" cy="1372242"/>
              </a:xfrm>
              <a:custGeom>
                <a:avLst/>
                <a:gdLst/>
                <a:ahLst/>
                <a:cxnLst/>
                <a:rect l="l" t="t" r="r" b="b"/>
                <a:pathLst>
                  <a:path w="832052" h="1372242">
                    <a:moveTo>
                      <a:pt x="39210" y="0"/>
                    </a:moveTo>
                    <a:lnTo>
                      <a:pt x="792843" y="0"/>
                    </a:lnTo>
                    <a:cubicBezTo>
                      <a:pt x="803242" y="0"/>
                      <a:pt x="813215" y="4131"/>
                      <a:pt x="820568" y="11484"/>
                    </a:cubicBezTo>
                    <a:cubicBezTo>
                      <a:pt x="827921" y="18837"/>
                      <a:pt x="832052" y="28811"/>
                      <a:pt x="832052" y="39210"/>
                    </a:cubicBezTo>
                    <a:lnTo>
                      <a:pt x="832052" y="1333033"/>
                    </a:lnTo>
                    <a:cubicBezTo>
                      <a:pt x="832052" y="1343432"/>
                      <a:pt x="827921" y="1353405"/>
                      <a:pt x="820568" y="1360758"/>
                    </a:cubicBezTo>
                    <a:cubicBezTo>
                      <a:pt x="813215" y="1368112"/>
                      <a:pt x="803242" y="1372242"/>
                      <a:pt x="792843" y="1372242"/>
                    </a:cubicBezTo>
                    <a:lnTo>
                      <a:pt x="39210" y="1372242"/>
                    </a:lnTo>
                    <a:cubicBezTo>
                      <a:pt x="28811" y="1372242"/>
                      <a:pt x="18837" y="1368112"/>
                      <a:pt x="11484" y="1360758"/>
                    </a:cubicBezTo>
                    <a:cubicBezTo>
                      <a:pt x="4131" y="1353405"/>
                      <a:pt x="0" y="1343432"/>
                      <a:pt x="0" y="1333033"/>
                    </a:cubicBezTo>
                    <a:lnTo>
                      <a:pt x="0" y="39210"/>
                    </a:lnTo>
                    <a:cubicBezTo>
                      <a:pt x="0" y="28811"/>
                      <a:pt x="4131" y="18837"/>
                      <a:pt x="11484" y="11484"/>
                    </a:cubicBezTo>
                    <a:cubicBezTo>
                      <a:pt x="18837" y="4131"/>
                      <a:pt x="28811" y="0"/>
                      <a:pt x="3921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48AFF">
                      <a:alpha val="100000"/>
                    </a:srgbClr>
                  </a:gs>
                  <a:gs pos="100000">
                    <a:srgbClr val="B100E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31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9740187" y="3953056"/>
              <a:ext cx="2331998" cy="3598200"/>
            </a:xfrm>
            <a:custGeom>
              <a:avLst/>
              <a:gdLst/>
              <a:ahLst/>
              <a:cxnLst/>
              <a:rect l="l" t="t" r="r" b="b"/>
              <a:pathLst>
                <a:path w="2331998" h="3598200">
                  <a:moveTo>
                    <a:pt x="0" y="0"/>
                  </a:moveTo>
                  <a:lnTo>
                    <a:pt x="2331998" y="0"/>
                  </a:lnTo>
                  <a:lnTo>
                    <a:pt x="2331998" y="3598200"/>
                  </a:lnTo>
                  <a:lnTo>
                    <a:pt x="0" y="359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9412604" y="2692974"/>
              <a:ext cx="2987164" cy="1260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1"/>
                </a:lnSpc>
              </a:pPr>
              <a:r>
                <a:rPr lang="en-US" sz="2411" dirty="0">
                  <a:solidFill>
                    <a:srgbClr val="FFFFFF"/>
                  </a:solidFill>
                  <a:latin typeface="Now Bold"/>
                </a:rPr>
                <a:t>Acid bath to define the paths of the circuits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5A9231-3556-6F8C-81B1-0FBF29C3777C}"/>
              </a:ext>
            </a:extLst>
          </p:cNvPr>
          <p:cNvGrpSpPr/>
          <p:nvPr/>
        </p:nvGrpSpPr>
        <p:grpSpPr>
          <a:xfrm>
            <a:off x="14327842" y="2548085"/>
            <a:ext cx="3177922" cy="5210233"/>
            <a:chOff x="13743086" y="2548085"/>
            <a:chExt cx="3177922" cy="5210233"/>
          </a:xfrm>
        </p:grpSpPr>
        <p:grpSp>
          <p:nvGrpSpPr>
            <p:cNvPr id="18" name="Group 18"/>
            <p:cNvGrpSpPr/>
            <p:nvPr/>
          </p:nvGrpSpPr>
          <p:grpSpPr>
            <a:xfrm>
              <a:off x="13743086" y="2548085"/>
              <a:ext cx="3177922" cy="5210233"/>
              <a:chOff x="0" y="0"/>
              <a:chExt cx="836984" cy="137224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36984" cy="1372242"/>
              </a:xfrm>
              <a:custGeom>
                <a:avLst/>
                <a:gdLst/>
                <a:ahLst/>
                <a:cxnLst/>
                <a:rect l="l" t="t" r="r" b="b"/>
                <a:pathLst>
                  <a:path w="836984" h="1372242">
                    <a:moveTo>
                      <a:pt x="38979" y="0"/>
                    </a:moveTo>
                    <a:lnTo>
                      <a:pt x="798005" y="0"/>
                    </a:lnTo>
                    <a:cubicBezTo>
                      <a:pt x="819532" y="0"/>
                      <a:pt x="836984" y="17451"/>
                      <a:pt x="836984" y="38979"/>
                    </a:cubicBezTo>
                    <a:lnTo>
                      <a:pt x="836984" y="1333264"/>
                    </a:lnTo>
                    <a:cubicBezTo>
                      <a:pt x="836984" y="1343602"/>
                      <a:pt x="832877" y="1353516"/>
                      <a:pt x="825567" y="1360826"/>
                    </a:cubicBezTo>
                    <a:cubicBezTo>
                      <a:pt x="818257" y="1368136"/>
                      <a:pt x="808343" y="1372242"/>
                      <a:pt x="798005" y="1372242"/>
                    </a:cubicBezTo>
                    <a:lnTo>
                      <a:pt x="38979" y="1372242"/>
                    </a:lnTo>
                    <a:cubicBezTo>
                      <a:pt x="17451" y="1372242"/>
                      <a:pt x="0" y="1354791"/>
                      <a:pt x="0" y="1333264"/>
                    </a:cubicBezTo>
                    <a:lnTo>
                      <a:pt x="0" y="38979"/>
                    </a:lnTo>
                    <a:cubicBezTo>
                      <a:pt x="0" y="17451"/>
                      <a:pt x="17451" y="0"/>
                      <a:pt x="3897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48AFF">
                      <a:alpha val="100000"/>
                    </a:srgbClr>
                  </a:gs>
                  <a:gs pos="100000">
                    <a:srgbClr val="B100E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31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5400000">
              <a:off x="12674438" y="5136104"/>
              <a:ext cx="3779644" cy="1232104"/>
            </a:xfrm>
            <a:custGeom>
              <a:avLst/>
              <a:gdLst/>
              <a:ahLst/>
              <a:cxnLst/>
              <a:rect l="l" t="t" r="r" b="b"/>
              <a:pathLst>
                <a:path w="3779644" h="1232104">
                  <a:moveTo>
                    <a:pt x="0" y="0"/>
                  </a:moveTo>
                  <a:lnTo>
                    <a:pt x="3779644" y="0"/>
                  </a:lnTo>
                  <a:lnTo>
                    <a:pt x="3779644" y="1232104"/>
                  </a:lnTo>
                  <a:lnTo>
                    <a:pt x="0" y="1232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5389862" y="4960721"/>
              <a:ext cx="1286236" cy="1514712"/>
            </a:xfrm>
            <a:custGeom>
              <a:avLst/>
              <a:gdLst/>
              <a:ahLst/>
              <a:cxnLst/>
              <a:rect l="l" t="t" r="r" b="b"/>
              <a:pathLst>
                <a:path w="1286236" h="1514712">
                  <a:moveTo>
                    <a:pt x="0" y="0"/>
                  </a:moveTo>
                  <a:lnTo>
                    <a:pt x="1286236" y="0"/>
                  </a:lnTo>
                  <a:lnTo>
                    <a:pt x="1286236" y="1514712"/>
                  </a:lnTo>
                  <a:lnTo>
                    <a:pt x="0" y="1514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4085134" y="2692974"/>
              <a:ext cx="2493826" cy="112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3"/>
                </a:lnSpc>
              </a:pPr>
              <a:r>
                <a:rPr lang="en-US" sz="2211">
                  <a:solidFill>
                    <a:srgbClr val="FFFFFF"/>
                  </a:solidFill>
                  <a:latin typeface="Now Bold"/>
                </a:rPr>
                <a:t>Components soldering to the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23" grpId="0" animBg="1"/>
      <p:bldP spid="24" grpId="0" animBg="1"/>
      <p:bldP spid="25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563917" y="923925"/>
            <a:ext cx="7160167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Final prototype</a:t>
            </a:r>
          </a:p>
        </p:txBody>
      </p:sp>
      <p:sp>
        <p:nvSpPr>
          <p:cNvPr id="16" name="Freeform 16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C47B33-4A67-107E-D15D-F7C44C5478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11" r="11259" b="6469"/>
          <a:stretch/>
        </p:blipFill>
        <p:spPr>
          <a:xfrm>
            <a:off x="1295400" y="3590367"/>
            <a:ext cx="4533901" cy="33051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C277B4-BAF6-27AD-A003-886455053F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26" r="14241"/>
          <a:stretch/>
        </p:blipFill>
        <p:spPr>
          <a:xfrm>
            <a:off x="12458697" y="3490912"/>
            <a:ext cx="4705735" cy="34304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A255BC-634C-E633-2A0D-ECE20FB36B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64" r="11393" b="2391"/>
          <a:stretch/>
        </p:blipFill>
        <p:spPr>
          <a:xfrm>
            <a:off x="6629400" y="3616177"/>
            <a:ext cx="5029200" cy="33051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865860" y="9258300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5"/>
                </a:lnTo>
                <a:lnTo>
                  <a:pt x="0" y="2553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558325" y="1573239"/>
            <a:ext cx="8367995" cy="7140522"/>
          </a:xfrm>
          <a:custGeom>
            <a:avLst/>
            <a:gdLst/>
            <a:ahLst/>
            <a:cxnLst/>
            <a:rect l="l" t="t" r="r" b="b"/>
            <a:pathLst>
              <a:path w="8367995" h="7140522">
                <a:moveTo>
                  <a:pt x="0" y="0"/>
                </a:moveTo>
                <a:lnTo>
                  <a:pt x="8367995" y="0"/>
                </a:lnTo>
                <a:lnTo>
                  <a:pt x="8367995" y="7140522"/>
                </a:lnTo>
                <a:lnTo>
                  <a:pt x="0" y="7140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99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866561" y="933450"/>
            <a:ext cx="6451650" cy="87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9"/>
              </a:lnSpc>
            </a:pPr>
            <a:r>
              <a:rPr lang="en-US" sz="5086">
                <a:solidFill>
                  <a:srgbClr val="048AFF"/>
                </a:solidFill>
                <a:latin typeface="Now Bold"/>
              </a:rPr>
              <a:t>Acquisition process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130" y="2658608"/>
            <a:ext cx="9211795" cy="4989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825" lvl="1" indent="-296413">
              <a:lnSpc>
                <a:spcPts val="5711"/>
              </a:lnSpc>
              <a:buFont typeface="Arial"/>
              <a:buChar char="•"/>
            </a:pPr>
            <a:r>
              <a:rPr lang="en-US" sz="2745">
                <a:solidFill>
                  <a:srgbClr val="FFFFFF"/>
                </a:solidFill>
                <a:latin typeface="DM Sans Italics"/>
              </a:rPr>
              <a:t>Connection to the right Bluetooth COM</a:t>
            </a:r>
          </a:p>
          <a:p>
            <a:pPr marL="592825" lvl="1" indent="-296413">
              <a:lnSpc>
                <a:spcPts val="5711"/>
              </a:lnSpc>
              <a:buFont typeface="Arial"/>
              <a:buChar char="•"/>
            </a:pPr>
            <a:r>
              <a:rPr lang="en-US" sz="2745">
                <a:solidFill>
                  <a:srgbClr val="FFFFFF"/>
                </a:solidFill>
                <a:latin typeface="DM Sans Italics"/>
              </a:rPr>
              <a:t>Press "Calibration" to calibrate the subject</a:t>
            </a:r>
          </a:p>
          <a:p>
            <a:pPr marL="592825" lvl="1" indent="-296413">
              <a:lnSpc>
                <a:spcPts val="5711"/>
              </a:lnSpc>
              <a:buFont typeface="Arial"/>
              <a:buChar char="•"/>
            </a:pPr>
            <a:r>
              <a:rPr lang="en-US" sz="2745">
                <a:solidFill>
                  <a:srgbClr val="FFFFFF"/>
                </a:solidFill>
                <a:latin typeface="DM Sans Italics"/>
              </a:rPr>
              <a:t>Press "Add data" to visualise the signals</a:t>
            </a:r>
          </a:p>
          <a:p>
            <a:pPr marL="592825" lvl="1" indent="-296413">
              <a:lnSpc>
                <a:spcPts val="5711"/>
              </a:lnSpc>
              <a:buFont typeface="Arial"/>
              <a:buChar char="•"/>
            </a:pPr>
            <a:r>
              <a:rPr lang="en-US" sz="2745">
                <a:solidFill>
                  <a:srgbClr val="FFFFFF"/>
                </a:solidFill>
                <a:latin typeface="DM Sans Italics"/>
              </a:rPr>
              <a:t>Press "Clear" to remove the visualized data</a:t>
            </a:r>
          </a:p>
          <a:p>
            <a:pPr marL="592825" lvl="1" indent="-296413">
              <a:lnSpc>
                <a:spcPts val="5711"/>
              </a:lnSpc>
              <a:buFont typeface="Arial"/>
              <a:buChar char="•"/>
            </a:pPr>
            <a:r>
              <a:rPr lang="en-US" sz="2745">
                <a:solidFill>
                  <a:srgbClr val="FFFFFF"/>
                </a:solidFill>
                <a:latin typeface="DM Sans Italics"/>
              </a:rPr>
              <a:t>Press "Sample" to acquire the signal obtained</a:t>
            </a:r>
          </a:p>
          <a:p>
            <a:pPr marL="592825" lvl="1" indent="-296413">
              <a:lnSpc>
                <a:spcPts val="5711"/>
              </a:lnSpc>
              <a:buFont typeface="Arial"/>
              <a:buChar char="•"/>
            </a:pPr>
            <a:r>
              <a:rPr lang="en-US" sz="2745">
                <a:solidFill>
                  <a:srgbClr val="FFFFFF"/>
                </a:solidFill>
                <a:latin typeface="DM Sans Italics"/>
              </a:rPr>
              <a:t>Press "Save data" to save the values</a:t>
            </a:r>
          </a:p>
          <a:p>
            <a:pPr marL="592825" lvl="1" indent="-296413">
              <a:lnSpc>
                <a:spcPts val="5711"/>
              </a:lnSpc>
              <a:buFont typeface="Arial"/>
              <a:buChar char="•"/>
            </a:pPr>
            <a:r>
              <a:rPr lang="en-US" sz="2745">
                <a:solidFill>
                  <a:srgbClr val="FFFFFF"/>
                </a:solidFill>
                <a:latin typeface="DM Sans Italics"/>
              </a:rPr>
              <a:t>Press "Prediction" to see the guess of the expression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21875" b="21875"/>
          <a:stretch>
            <a:fillRect/>
          </a:stretch>
        </p:blipFill>
        <p:spPr>
          <a:xfrm flipH="1" flipV="1">
            <a:off x="-27482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992183" y="1683103"/>
            <a:ext cx="12303633" cy="6920794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  <p:sp>
        <p:nvSpPr>
          <p:cNvPr id="7" name="TextBox 7"/>
          <p:cNvSpPr txBox="1"/>
          <p:nvPr/>
        </p:nvSpPr>
        <p:spPr>
          <a:xfrm>
            <a:off x="6027699" y="590336"/>
            <a:ext cx="6232599" cy="78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74"/>
              </a:lnSpc>
            </a:pPr>
            <a:r>
              <a:rPr lang="en-US" sz="4586" dirty="0">
                <a:solidFill>
                  <a:srgbClr val="048AFF"/>
                </a:solidFill>
                <a:latin typeface="Now Bold"/>
              </a:rPr>
              <a:t>Video 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364</Words>
  <Application>Microsoft Office PowerPoint</Application>
  <PresentationFormat>Custom</PresentationFormat>
  <Paragraphs>88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DM Sans</vt:lpstr>
      <vt:lpstr>DM Sans Italics</vt:lpstr>
      <vt:lpstr>Lovelo</vt:lpstr>
      <vt:lpstr>Arial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Propuesta de Proyecto de Startup Empresarial Profesional negro y celeste</dc:title>
  <cp:lastModifiedBy>Jose Alejandro Garrigos Simon</cp:lastModifiedBy>
  <cp:revision>6</cp:revision>
  <dcterms:created xsi:type="dcterms:W3CDTF">2006-08-16T00:00:00Z</dcterms:created>
  <dcterms:modified xsi:type="dcterms:W3CDTF">2023-07-25T20:35:19Z</dcterms:modified>
  <dc:identifier>DAFpcYxBeR0</dc:identifier>
</cp:coreProperties>
</file>